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>
        <p:scale>
          <a:sx n="58" d="100"/>
          <a:sy n="58" d="100"/>
        </p:scale>
        <p:origin x="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6ED-6032-451B-8153-361029533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A307D-335A-4BA2-B0CE-30393748C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ED39-598C-4425-8779-FF550739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044A-0E71-4BA5-A808-DC3DC11E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25644-2A4E-4502-BF65-2CDED7A0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95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7F4B-C468-4E09-8211-B7D9461C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3EF26-098A-4D63-B993-482C2DB4D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FD9DD-F233-47B4-A8C7-2E48AA77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4D115-DA4F-4422-A4DA-07E90C15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8D7AC-B1E9-40A1-A624-44F1546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528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D702C-7047-4283-B125-17A3A698F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150B8-2BEC-404D-9EAA-40489A1BD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52CDF-2FD7-438B-BF44-1E6E6316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1E37-0300-441D-A596-87FAE231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6369-EE23-4055-9677-990A9602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725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D7E8-D09C-4ADE-9BF4-21B3C56B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3C270-7A41-41C2-AAD4-E2B6612B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4C2E-EF3A-42CF-A8C4-295936AF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18BE-1182-453A-B061-361B8254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12E66-50B6-4178-BA4F-B4DE7D19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854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43BF-A6A1-4CF9-A661-E4FA5C0C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281A2-D4D1-45F8-A1F1-755BEAFD9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8EFE-68E8-462C-9AEF-0739455B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C048-4730-460F-AB4D-DF3732A8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8AC5-25F2-4A0B-9B30-346DB1A6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363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628-6FBA-43BF-8290-7D462285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AB2A-F628-405B-B243-6C4BD65CC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3E804-D19C-46C7-A0F9-85776795A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7F422-6B0E-4464-8874-D410B150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769E4-1730-4E52-84A6-8286D469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AFFC4-8C39-416E-9FBB-432D0E37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428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54E7-5DE8-4EEC-BDE6-B4835E54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C6214-80A3-4CCB-AE1B-EE3A52E78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E5B42-1FEE-44B6-9A80-836CD480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31C49-6972-4A37-85CB-2908EA239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F6715-D735-4F1A-BEE2-D272D3236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6BC5E-9908-4112-A701-83BDA845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83C70-E40A-4983-9338-B937CFC7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E6CAE-9F12-46BF-B9CC-E52133D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87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DCB3-2242-474F-96E7-8585D925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1D054-3095-499F-B771-07CCF403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380FF-F6B1-424A-96B4-173A3DAA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C638D-7AED-4578-AAC4-79620BDB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53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B7A8D-E35A-464E-B54F-759BAC1E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652D2-BDE1-40D8-8EE1-56923066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7D0DF-4EB3-46BC-A0D3-2611CF5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29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9E8C-D397-42A9-8065-107A8C80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5B556-C3E0-45D3-BC8B-015E70A21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2F7B1-532E-46FF-A135-BEA80729E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EF98B-1D0E-4A0C-9FE4-5287E304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49F6-B3DE-40D1-BAB3-874B375A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7CE21-CA7D-4D91-A741-B6E76F8B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15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0782-CE95-4169-97B1-7937A1B8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27B90-B980-4BE1-9E75-5E7C4C2E9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0E29C-FFA1-4343-80C5-C9E68F2E8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2F466-62F1-48E1-8168-AB29D17B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235F9-F65A-4537-8189-24123234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E2C2B-2A6E-4BC9-BA14-FBCC81EB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025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55E1B-4D9D-4FD0-B100-7B8FEF8F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6BEB2-3473-477A-B835-9D0005BD5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38D65-B3ED-4148-870F-933C8F038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24453-9E7C-44C8-9B2B-F78696F4F008}" type="datetimeFigureOut">
              <a:rPr lang="en-NZ" smtClean="0"/>
              <a:t>4/10/2021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B20B6-58F3-4F0F-98AF-3F7265CD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974EB-CAF7-4454-8A82-A44E4F680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C065-DC41-4C87-8471-F596D6EF27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423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AY.GATTUSO@DIA.GOVT.NZ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795B08-6FD3-4254-B1D8-01FAE7E83D65}"/>
              </a:ext>
            </a:extLst>
          </p:cNvPr>
          <p:cNvSpPr txBox="1">
            <a:spLocks/>
          </p:cNvSpPr>
          <p:nvPr/>
        </p:nvSpPr>
        <p:spPr bwMode="black">
          <a:xfrm>
            <a:off x="3099324" y="767066"/>
            <a:ext cx="5993348" cy="3073530"/>
          </a:xfrm>
          <a:prstGeom prst="rect">
            <a:avLst/>
          </a:prstGeom>
          <a:solidFill>
            <a:srgbClr val="FFFFFF"/>
          </a:solidFill>
          <a:ln w="76200" cap="sq">
            <a:solidFill>
              <a:schemeClr val="accent1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endParaRPr lang="en-US" b="1" cap="none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4000" b="1" cap="none" dirty="0">
                <a:latin typeface="+mn-lt"/>
                <a:cs typeface="Arial" panose="020B0604020202020204" pitchFamily="34" charset="0"/>
              </a:rPr>
              <a:t>Is this image that image?</a:t>
            </a:r>
            <a:endParaRPr lang="en-NZ" sz="4000" b="1" cap="none" dirty="0">
              <a:latin typeface="+mn-lt"/>
              <a:cs typeface="Arial" panose="020B0604020202020204" pitchFamily="34" charset="0"/>
            </a:endParaRPr>
          </a:p>
          <a:p>
            <a:endParaRPr lang="en-NZ" sz="4000" cap="none" dirty="0">
              <a:latin typeface="+mn-lt"/>
              <a:cs typeface="Arial" panose="020B0604020202020204" pitchFamily="34" charset="0"/>
            </a:endParaRPr>
          </a:p>
          <a:p>
            <a:r>
              <a:rPr lang="en-US" sz="3200" i="1" cap="none" dirty="0">
                <a:latin typeface="+mn-lt"/>
                <a:cs typeface="Arial" panose="020B0604020202020204" pitchFamily="34" charset="0"/>
              </a:rPr>
              <a:t>Asserting integrity beyond the fixity</a:t>
            </a:r>
            <a:endParaRPr lang="en-NZ" sz="3200" i="1" cap="none" dirty="0">
              <a:latin typeface="+mn-lt"/>
              <a:cs typeface="Arial" panose="020B0604020202020204" pitchFamily="34" charset="0"/>
            </a:endParaRPr>
          </a:p>
          <a:p>
            <a:endParaRPr lang="en-NZ" cap="small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5A179-F3D0-4F36-BAB4-11643BF089AD}"/>
              </a:ext>
            </a:extLst>
          </p:cNvPr>
          <p:cNvSpPr/>
          <p:nvPr/>
        </p:nvSpPr>
        <p:spPr>
          <a:xfrm>
            <a:off x="1328058" y="5910828"/>
            <a:ext cx="95358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Z" sz="1400" cap="small" dirty="0"/>
              <a:t>All examples and required code is in this repo: </a:t>
            </a:r>
          </a:p>
          <a:p>
            <a:pPr algn="ctr"/>
            <a:endParaRPr lang="en-NZ" sz="1200" cap="small" dirty="0"/>
          </a:p>
          <a:p>
            <a:pPr algn="ctr"/>
            <a:r>
              <a:rPr lang="en-NZ" sz="2400" cap="small" dirty="0"/>
              <a:t>https://github.com/NLNZDigitalPreservation/diff_depth_analysis</a:t>
            </a:r>
            <a:endParaRPr lang="en-NZ" cap="smal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D905A-C290-4C2E-94F6-330EC7E4D225}"/>
              </a:ext>
            </a:extLst>
          </p:cNvPr>
          <p:cNvSpPr/>
          <p:nvPr/>
        </p:nvSpPr>
        <p:spPr>
          <a:xfrm>
            <a:off x="4481227" y="5269019"/>
            <a:ext cx="322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1600" cap="small" dirty="0">
                <a:hlinkClick r:id="rId2"/>
              </a:rPr>
              <a:t>JAY.GATTUSO@DIA.GOVT.NZ</a:t>
            </a:r>
            <a:r>
              <a:rPr lang="en-NZ" sz="1600" cap="small" dirty="0"/>
              <a:t> </a:t>
            </a:r>
          </a:p>
        </p:txBody>
      </p:sp>
      <p:pic>
        <p:nvPicPr>
          <p:cNvPr id="7" name="Picture 2" descr="National Library of New Zealand logo">
            <a:extLst>
              <a:ext uri="{FF2B5EF4-FFF2-40B4-BE49-F238E27FC236}">
                <a16:creationId xmlns:a16="http://schemas.microsoft.com/office/drawing/2014/main" id="{23FA7250-6268-4200-A46F-8982C648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07" y="5231558"/>
            <a:ext cx="3129494" cy="6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9A0609-2EFE-481B-8D60-5842120239C8}"/>
              </a:ext>
            </a:extLst>
          </p:cNvPr>
          <p:cNvSpPr txBox="1">
            <a:spLocks/>
          </p:cNvSpPr>
          <p:nvPr/>
        </p:nvSpPr>
        <p:spPr bwMode="black">
          <a:xfrm>
            <a:off x="464982" y="4659086"/>
            <a:ext cx="2783316" cy="1410432"/>
          </a:xfrm>
          <a:prstGeom prst="rect">
            <a:avLst/>
          </a:prstGeom>
          <a:solidFill>
            <a:srgbClr val="FFFFFF"/>
          </a:solidFill>
          <a:ln w="76200" cap="sq">
            <a:solidFill>
              <a:schemeClr val="accent1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endParaRPr lang="en-US" b="1" cap="none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NZ" sz="2900" b="1" i="1" cap="none" dirty="0">
                <a:latin typeface="+mn-lt"/>
                <a:cs typeface="Arial" panose="020B0604020202020204" pitchFamily="34" charset="0"/>
              </a:rPr>
              <a:t>Poster #3</a:t>
            </a:r>
          </a:p>
          <a:p>
            <a:pPr>
              <a:spcBef>
                <a:spcPts val="600"/>
              </a:spcBef>
            </a:pPr>
            <a:r>
              <a:rPr lang="en-NZ" sz="2900" b="1" i="1" cap="none" dirty="0">
                <a:latin typeface="+mn-lt"/>
                <a:cs typeface="Arial" panose="020B0604020202020204" pitchFamily="34" charset="0"/>
              </a:rPr>
              <a:t>Session #10</a:t>
            </a:r>
          </a:p>
          <a:p>
            <a:pPr>
              <a:spcBef>
                <a:spcPts val="600"/>
              </a:spcBef>
            </a:pPr>
            <a:r>
              <a:rPr lang="en-NZ" sz="2900" b="1" i="1" cap="none" dirty="0">
                <a:latin typeface="+mn-lt"/>
                <a:cs typeface="Arial" panose="020B0604020202020204" pitchFamily="34" charset="0"/>
              </a:rPr>
              <a:t>iPRES2021</a:t>
            </a:r>
            <a:endParaRPr lang="en-NZ" sz="5800" i="1" cap="none" dirty="0">
              <a:latin typeface="+mn-lt"/>
              <a:cs typeface="Arial" panose="020B0604020202020204" pitchFamily="34" charset="0"/>
            </a:endParaRPr>
          </a:p>
          <a:p>
            <a:endParaRPr lang="en-NZ" cap="smal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392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20EB-3917-41C7-A1FA-804FAC04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F943-8851-482E-9070-F70120F1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Fixity works really well as a binary “sameness” test</a:t>
            </a:r>
          </a:p>
          <a:p>
            <a:r>
              <a:rPr lang="en-NZ" dirty="0"/>
              <a:t>When we know or expect change as an outcome of a treatment, is there a way of indicating what that change is, and the case of images, where that change is? </a:t>
            </a:r>
          </a:p>
          <a:p>
            <a:endParaRPr lang="en-NZ" dirty="0"/>
          </a:p>
          <a:p>
            <a:r>
              <a:rPr lang="en-NZ" dirty="0"/>
              <a:t>Introducing difference depth analysis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/>
              <a:t>identifying and indicating visual differences between two images</a:t>
            </a:r>
          </a:p>
        </p:txBody>
      </p:sp>
    </p:spTree>
    <p:extLst>
      <p:ext uri="{BB962C8B-B14F-4D97-AF65-F5344CB8AC3E}">
        <p14:creationId xmlns:p14="http://schemas.microsoft.com/office/powerpoint/2010/main" val="267009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042DFD-5B0B-49B9-9AE9-BD9B30A46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52" y="4431036"/>
            <a:ext cx="2882537" cy="2161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82500-128F-40A7-90D7-15BDE1B2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89" y="181899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UC1: Difference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AC1BB-8775-4BDC-B3B4-1EAAAF7B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0" y="1581776"/>
            <a:ext cx="3550819" cy="2572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E3146-D6B2-46F7-A484-41C7662C0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5" y="1581777"/>
            <a:ext cx="3550819" cy="257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01BAB-D08A-4D1C-B922-34D34E4A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65" y="1581776"/>
            <a:ext cx="3550819" cy="256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B8BBB-F590-4FE0-AE66-829F662EF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1037"/>
            <a:ext cx="2882537" cy="2161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C5EEC4-982E-45E7-81C3-A186BEADA5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37" y="4431036"/>
            <a:ext cx="2882537" cy="2161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678473-11A2-4D6A-BFC4-140F5A550A12}"/>
              </a:ext>
            </a:extLst>
          </p:cNvPr>
          <p:cNvSpPr txBox="1"/>
          <p:nvPr/>
        </p:nvSpPr>
        <p:spPr>
          <a:xfrm>
            <a:off x="87086" y="4507740"/>
            <a:ext cx="3074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UC1</a:t>
            </a:r>
            <a:r>
              <a:rPr lang="en-NZ" dirty="0"/>
              <a:t>: A new process is being tested to address a validation risk found in some image files. </a:t>
            </a:r>
          </a:p>
          <a:p>
            <a:r>
              <a:rPr lang="en-NZ" dirty="0"/>
              <a:t>Test of potential treatments revealed in issue with how colour profiles are being managed</a:t>
            </a:r>
          </a:p>
          <a:p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D9410-16D1-46EF-B904-42CB02D1583B}"/>
              </a:ext>
            </a:extLst>
          </p:cNvPr>
          <p:cNvSpPr txBox="1"/>
          <p:nvPr/>
        </p:nvSpPr>
        <p:spPr>
          <a:xfrm>
            <a:off x="335280" y="1581776"/>
            <a:ext cx="53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9404D-86AB-49C7-81C8-762C765A01D1}"/>
              </a:ext>
            </a:extLst>
          </p:cNvPr>
          <p:cNvSpPr txBox="1"/>
          <p:nvPr/>
        </p:nvSpPr>
        <p:spPr>
          <a:xfrm>
            <a:off x="4415146" y="1558301"/>
            <a:ext cx="53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BBA50-52C0-4B5A-A4DD-F38DC194FE61}"/>
              </a:ext>
            </a:extLst>
          </p:cNvPr>
          <p:cNvSpPr txBox="1"/>
          <p:nvPr/>
        </p:nvSpPr>
        <p:spPr>
          <a:xfrm>
            <a:off x="8390504" y="1507463"/>
            <a:ext cx="126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Diff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7DC61-2346-4A8D-A28C-EAA91EA4076E}"/>
              </a:ext>
            </a:extLst>
          </p:cNvPr>
          <p:cNvSpPr/>
          <p:nvPr/>
        </p:nvSpPr>
        <p:spPr>
          <a:xfrm>
            <a:off x="3425458" y="5772839"/>
            <a:ext cx="354170" cy="64482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AE4AAC-BC90-4605-B1DA-B801959C2F76}"/>
              </a:ext>
            </a:extLst>
          </p:cNvPr>
          <p:cNvCxnSpPr>
            <a:cxnSpLocks/>
          </p:cNvCxnSpPr>
          <p:nvPr/>
        </p:nvCxnSpPr>
        <p:spPr>
          <a:xfrm flipV="1">
            <a:off x="3425458" y="4660135"/>
            <a:ext cx="3046665" cy="11127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03AFB6-FFA4-411B-84EE-F7DDDC52B396}"/>
              </a:ext>
            </a:extLst>
          </p:cNvPr>
          <p:cNvCxnSpPr>
            <a:cxnSpLocks/>
          </p:cNvCxnSpPr>
          <p:nvPr/>
        </p:nvCxnSpPr>
        <p:spPr>
          <a:xfrm flipV="1">
            <a:off x="3805539" y="6312665"/>
            <a:ext cx="4908803" cy="1049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7DAEA9-C016-438F-8E4F-BFF709D16CCD}"/>
              </a:ext>
            </a:extLst>
          </p:cNvPr>
          <p:cNvCxnSpPr>
            <a:cxnSpLocks/>
          </p:cNvCxnSpPr>
          <p:nvPr/>
        </p:nvCxnSpPr>
        <p:spPr>
          <a:xfrm flipV="1">
            <a:off x="6485079" y="4660135"/>
            <a:ext cx="2869581" cy="13070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D74875-462C-429A-8CAC-EAE67E5EF5FF}"/>
              </a:ext>
            </a:extLst>
          </p:cNvPr>
          <p:cNvCxnSpPr>
            <a:cxnSpLocks/>
          </p:cNvCxnSpPr>
          <p:nvPr/>
        </p:nvCxnSpPr>
        <p:spPr>
          <a:xfrm flipV="1">
            <a:off x="8702853" y="6312664"/>
            <a:ext cx="2894026" cy="525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276B361-BA3C-4021-89A1-924FAE453997}"/>
              </a:ext>
            </a:extLst>
          </p:cNvPr>
          <p:cNvSpPr/>
          <p:nvPr/>
        </p:nvSpPr>
        <p:spPr>
          <a:xfrm>
            <a:off x="6485079" y="5967233"/>
            <a:ext cx="2255173" cy="3979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861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9B9A3BD-FB81-493D-AC0A-3FB3A904C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7" y="4675173"/>
            <a:ext cx="2731080" cy="20483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8F7073-C11D-4259-AD25-60209F17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89" y="2302287"/>
            <a:ext cx="2634800" cy="1941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1B9380-346C-41BA-8216-7E141CF48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3" y="1808080"/>
            <a:ext cx="2650146" cy="195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82500-128F-40A7-90D7-15BDE1B2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503" y="40058"/>
            <a:ext cx="8935497" cy="1325563"/>
          </a:xfrm>
        </p:spPr>
        <p:txBody>
          <a:bodyPr/>
          <a:lstStyle/>
          <a:p>
            <a:pPr algn="ctr"/>
            <a:r>
              <a:rPr lang="en-NZ" dirty="0"/>
              <a:t>UC2: Fidelity Profile for Access Copies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78473-11A2-4D6A-BFC4-140F5A550A12}"/>
              </a:ext>
            </a:extLst>
          </p:cNvPr>
          <p:cNvSpPr txBox="1"/>
          <p:nvPr/>
        </p:nvSpPr>
        <p:spPr>
          <a:xfrm>
            <a:off x="319237" y="3844786"/>
            <a:ext cx="27149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b="1" dirty="0"/>
              <a:t>UC2</a:t>
            </a:r>
            <a:r>
              <a:rPr lang="en-NZ" sz="2000" dirty="0"/>
              <a:t>: </a:t>
            </a:r>
            <a:r>
              <a:rPr lang="en-NZ" sz="1600" dirty="0"/>
              <a:t>Creating access copies of master files that must meet a fidelity criteria. </a:t>
            </a:r>
            <a:endParaRPr lang="en-NZ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D9410-16D1-46EF-B904-42CB02D1583B}"/>
              </a:ext>
            </a:extLst>
          </p:cNvPr>
          <p:cNvSpPr txBox="1"/>
          <p:nvPr/>
        </p:nvSpPr>
        <p:spPr>
          <a:xfrm>
            <a:off x="445448" y="646704"/>
            <a:ext cx="2463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Original Image </a:t>
            </a:r>
            <a:r>
              <a:rPr lang="en-NZ" sz="2000" dirty="0"/>
              <a:t>High resolution digitised photograph</a:t>
            </a:r>
            <a:endParaRPr lang="en-NZ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9404D-86AB-49C7-81C8-762C765A01D1}"/>
              </a:ext>
            </a:extLst>
          </p:cNvPr>
          <p:cNvSpPr txBox="1"/>
          <p:nvPr/>
        </p:nvSpPr>
        <p:spPr>
          <a:xfrm>
            <a:off x="3318490" y="1365621"/>
            <a:ext cx="30182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/>
              <a:t>Resized (too small) image</a:t>
            </a:r>
          </a:p>
          <a:p>
            <a:r>
              <a:rPr lang="en-NZ" dirty="0"/>
              <a:t>(Difference image)</a:t>
            </a:r>
            <a:endParaRPr lang="en-NZ" sz="3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D57C76-6246-4389-8C7B-98688171A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89" y="4656056"/>
            <a:ext cx="2634800" cy="1976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704B81-A9B5-4336-BF9D-09B534269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46" y="4656057"/>
            <a:ext cx="2634799" cy="1976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CA796-F8DB-402D-8C9D-45D89835D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62" y="4675173"/>
            <a:ext cx="2634800" cy="1976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5BDE81-D5CB-4404-935D-10DB5E3996E1}"/>
              </a:ext>
            </a:extLst>
          </p:cNvPr>
          <p:cNvSpPr txBox="1"/>
          <p:nvPr/>
        </p:nvSpPr>
        <p:spPr>
          <a:xfrm>
            <a:off x="6496867" y="1153737"/>
            <a:ext cx="2650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Aggressively compressed image</a:t>
            </a:r>
          </a:p>
          <a:p>
            <a:pPr algn="ctr"/>
            <a:r>
              <a:rPr lang="en-NZ" dirty="0"/>
              <a:t>(Difference image)</a:t>
            </a:r>
            <a:endParaRPr lang="en-NZ" sz="3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3839F1-4439-44DF-95E4-2667E0A11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33" y="2302287"/>
            <a:ext cx="2626865" cy="1935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584E63-0181-47BE-9B1A-D6286F0C5D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21" y="2300120"/>
            <a:ext cx="2647203" cy="1950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C403347-DB00-4DAE-B115-5CC05CFB11AC}"/>
              </a:ext>
            </a:extLst>
          </p:cNvPr>
          <p:cNvSpPr txBox="1"/>
          <p:nvPr/>
        </p:nvSpPr>
        <p:spPr>
          <a:xfrm>
            <a:off x="9349647" y="1231479"/>
            <a:ext cx="2650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000" dirty="0"/>
              <a:t>Resized and compressed</a:t>
            </a:r>
          </a:p>
          <a:p>
            <a:pPr algn="ctr"/>
            <a:r>
              <a:rPr lang="en-NZ" dirty="0"/>
              <a:t>(Difference image)</a:t>
            </a:r>
            <a:endParaRPr lang="en-NZ" sz="36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80ECAD-621D-4937-8A2F-534BE962AC79}"/>
              </a:ext>
            </a:extLst>
          </p:cNvPr>
          <p:cNvCxnSpPr>
            <a:cxnSpLocks/>
          </p:cNvCxnSpPr>
          <p:nvPr/>
        </p:nvCxnSpPr>
        <p:spPr>
          <a:xfrm>
            <a:off x="3139807" y="550843"/>
            <a:ext cx="0" cy="6075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FA9ED2-B5A6-4CE3-B415-AB99179F9D5B}"/>
              </a:ext>
            </a:extLst>
          </p:cNvPr>
          <p:cNvCxnSpPr>
            <a:cxnSpLocks/>
          </p:cNvCxnSpPr>
          <p:nvPr/>
        </p:nvCxnSpPr>
        <p:spPr>
          <a:xfrm>
            <a:off x="6244727" y="1808080"/>
            <a:ext cx="0" cy="4817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9C0C08-F781-439A-B4BC-801FDC4B2FC8}"/>
              </a:ext>
            </a:extLst>
          </p:cNvPr>
          <p:cNvCxnSpPr>
            <a:cxnSpLocks/>
          </p:cNvCxnSpPr>
          <p:nvPr/>
        </p:nvCxnSpPr>
        <p:spPr>
          <a:xfrm>
            <a:off x="9283547" y="1723922"/>
            <a:ext cx="0" cy="4817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8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2500-128F-40A7-90D7-15BDE1B2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669" y="-37956"/>
            <a:ext cx="9168886" cy="1325563"/>
          </a:xfrm>
        </p:spPr>
        <p:txBody>
          <a:bodyPr/>
          <a:lstStyle/>
          <a:p>
            <a:pPr algn="ctr"/>
            <a:r>
              <a:rPr lang="en-NZ" dirty="0"/>
              <a:t>UC3: Post processing validation for PDF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78473-11A2-4D6A-BFC4-140F5A550A12}"/>
              </a:ext>
            </a:extLst>
          </p:cNvPr>
          <p:cNvSpPr txBox="1"/>
          <p:nvPr/>
        </p:nvSpPr>
        <p:spPr>
          <a:xfrm>
            <a:off x="346719" y="3947768"/>
            <a:ext cx="37129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b="1" dirty="0"/>
              <a:t>UC3</a:t>
            </a:r>
            <a:r>
              <a:rPr lang="en-NZ" sz="2000" dirty="0"/>
              <a:t>: </a:t>
            </a:r>
            <a:r>
              <a:rPr lang="en-NZ" dirty="0"/>
              <a:t>Processing to fix a validation issue with a PDF file results in files with different fixity values. Human inspection can not locate any changes</a:t>
            </a:r>
          </a:p>
          <a:p>
            <a:endParaRPr lang="en-NZ" sz="2000" dirty="0"/>
          </a:p>
          <a:p>
            <a:r>
              <a:rPr lang="en-NZ" dirty="0"/>
              <a:t>In this page we see ~200 pixels in one location, centred mostly around a particular change band that experienced some text/font rendering difference.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A68446-3D83-4AFB-9C20-D3712DC6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9" y="1300886"/>
            <a:ext cx="1643998" cy="2326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5FC32-B60F-480E-AE8E-BDE27F77A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50" y="3847305"/>
            <a:ext cx="1643998" cy="2324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C4067-5A44-4EE3-B5FE-7FE96B03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862" y="4038450"/>
            <a:ext cx="1828894" cy="213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73D4BB-58B3-4168-9A8D-5FCDC642E802}"/>
              </a:ext>
            </a:extLst>
          </p:cNvPr>
          <p:cNvSpPr/>
          <p:nvPr/>
        </p:nvSpPr>
        <p:spPr>
          <a:xfrm>
            <a:off x="5070927" y="5346960"/>
            <a:ext cx="354170" cy="64482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7E455A-F2D0-4686-B062-AA22A9148DAA}"/>
              </a:ext>
            </a:extLst>
          </p:cNvPr>
          <p:cNvCxnSpPr>
            <a:cxnSpLocks/>
          </p:cNvCxnSpPr>
          <p:nvPr/>
        </p:nvCxnSpPr>
        <p:spPr>
          <a:xfrm flipV="1">
            <a:off x="5070927" y="4053881"/>
            <a:ext cx="1776053" cy="12930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FBBB6C-A847-4E5F-BB1E-97B32AF473B2}"/>
              </a:ext>
            </a:extLst>
          </p:cNvPr>
          <p:cNvCxnSpPr>
            <a:cxnSpLocks/>
          </p:cNvCxnSpPr>
          <p:nvPr/>
        </p:nvCxnSpPr>
        <p:spPr>
          <a:xfrm>
            <a:off x="5379395" y="5991785"/>
            <a:ext cx="3219361" cy="1803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FB4C30-D6F9-4B52-BF2F-4EEE614A8E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79" b="1684"/>
          <a:stretch/>
        </p:blipFill>
        <p:spPr>
          <a:xfrm>
            <a:off x="9065694" y="4247280"/>
            <a:ext cx="2613708" cy="2324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D20D5-0314-459A-A2A8-2B90BA74A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9" b="14485"/>
          <a:stretch/>
        </p:blipFill>
        <p:spPr>
          <a:xfrm>
            <a:off x="8805758" y="1507462"/>
            <a:ext cx="2873644" cy="2274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1A4FBD-B74A-4288-AD8D-D52D652E110A}"/>
              </a:ext>
            </a:extLst>
          </p:cNvPr>
          <p:cNvSpPr txBox="1"/>
          <p:nvPr/>
        </p:nvSpPr>
        <p:spPr>
          <a:xfrm>
            <a:off x="10040194" y="3574391"/>
            <a:ext cx="66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6C4E5-1749-4EE0-AC44-56D38002A03B}"/>
              </a:ext>
            </a:extLst>
          </p:cNvPr>
          <p:cNvSpPr/>
          <p:nvPr/>
        </p:nvSpPr>
        <p:spPr>
          <a:xfrm>
            <a:off x="4545252" y="2002152"/>
            <a:ext cx="3972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/>
              <a:t>Based on the detail section above, we can see that this is due to a minor (+/- ~3 pixels)  x/y shift  in one of parts of one of the elements of that page.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340813-D6FE-483B-B5C4-39AF3484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46" y="1295707"/>
            <a:ext cx="1643998" cy="2326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7B295-F426-4D7F-A5A8-4A6BB4661A1F}"/>
              </a:ext>
            </a:extLst>
          </p:cNvPr>
          <p:cNvCxnSpPr>
            <a:cxnSpLocks/>
          </p:cNvCxnSpPr>
          <p:nvPr/>
        </p:nvCxnSpPr>
        <p:spPr>
          <a:xfrm>
            <a:off x="4059666" y="1123720"/>
            <a:ext cx="0" cy="5448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1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303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Background</vt:lpstr>
      <vt:lpstr>UC1: Difference testing</vt:lpstr>
      <vt:lpstr>UC2: Fidelity Profile for Access Copies</vt:lpstr>
      <vt:lpstr>UC3: Post processing validation for PDF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Gattuso</dc:creator>
  <cp:lastModifiedBy>Jay Gattuso</cp:lastModifiedBy>
  <cp:revision>12</cp:revision>
  <dcterms:created xsi:type="dcterms:W3CDTF">2021-10-03T19:11:52Z</dcterms:created>
  <dcterms:modified xsi:type="dcterms:W3CDTF">2021-10-04T21:45:54Z</dcterms:modified>
</cp:coreProperties>
</file>